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" name="Shape 2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" name="Shape 8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7" name="Shape 8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3" name="Shape 9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1" name="Shape 11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" name="Shape 3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" name="Shape 3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" name="Shape 4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1" name="Shape 5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7" name="Shape 5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3" name="Shape 6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9" name="Shape 6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5" name="Shape 7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bg>
      <p:bgPr>
        <a:solidFill>
          <a:srgbClr val="008000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ctrTitle"/>
          </p:nvPr>
        </p:nvSpPr>
        <p:spPr>
          <a:xfrm>
            <a:off x="611187" y="90805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136525" lvl="0" marL="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2"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3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Arial"/>
              <a:buChar char="●"/>
              <a:defRPr sz="2800"/>
            </a:lvl2pPr>
            <a:lvl3pPr indent="-136525" lvl="2" marL="114300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Arial"/>
              <a:buChar char="●"/>
              <a:defRPr sz="2400"/>
            </a:lvl3pPr>
            <a:lvl4pPr indent="-152400" lvl="3" marL="16002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●"/>
              <a:defRPr sz="2000"/>
            </a:lvl4pPr>
            <a:lvl5pPr indent="-152400" lvl="4" marL="20574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●"/>
              <a:defRPr sz="2000"/>
            </a:lvl5pPr>
            <a:lvl6pPr indent="-107950" lvl="5" marL="25146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07950" lvl="6" marL="29718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07950" lvl="7" marL="34290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07950" lvl="8" marL="38862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4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4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bg>
      <p:bgPr>
        <a:solidFill>
          <a:srgbClr val="008000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x="457200" y="2349500"/>
            <a:ext cx="8229600" cy="37766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Arial"/>
              <a:buChar char="●"/>
              <a:defRPr sz="2800"/>
            </a:lvl2pPr>
            <a:lvl3pPr indent="-136525" lvl="2" marL="114300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Arial"/>
              <a:buChar char="●"/>
              <a:defRPr sz="2400"/>
            </a:lvl3pPr>
            <a:lvl4pPr indent="-152400" lvl="3" marL="16002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●"/>
              <a:defRPr sz="2000"/>
            </a:lvl4pPr>
            <a:lvl5pPr indent="-152400" lvl="4" marL="20574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●"/>
              <a:defRPr sz="2000"/>
            </a:lvl5pPr>
            <a:lvl6pPr indent="-107950" lvl="5" marL="25146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07950" lvl="6" marL="29718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07950" lvl="7" marL="34290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07950" lvl="8" marL="38862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4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4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12065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Arial"/>
              <a:buChar char="●"/>
              <a:defRPr b="0" i="0" sz="2800" u="none" cap="none" strike="noStrike"/>
            </a:lvl2pPr>
            <a:lvl3pPr indent="-136525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Arial"/>
              <a:buChar char="●"/>
              <a:defRPr b="0" i="0" sz="2400" u="none" cap="none" strike="noStrike"/>
            </a:lvl3pPr>
            <a:lvl4pPr indent="-152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●"/>
              <a:defRPr b="0" i="0" sz="2000" u="none" cap="none" strike="noStrike"/>
            </a:lvl4pPr>
            <a:lvl5pPr indent="-152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●"/>
              <a:defRPr b="0" i="0" sz="2000" u="none" cap="none" strike="noStrike"/>
            </a:lvl5pPr>
            <a:lvl6pPr indent="-107950" lvl="5" marL="2514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07950" lvl="6" marL="2971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07950" lvl="7" marL="3429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07950" lvl="8" marL="3886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4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9" name="Shape 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4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ctrTitle"/>
          </p:nvPr>
        </p:nvSpPr>
        <p:spPr>
          <a:xfrm>
            <a:off x="611187" y="90805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Az adásvétel és bérlet szabályozása, adózási kérdések</a:t>
            </a:r>
          </a:p>
        </p:txBody>
      </p:sp>
      <p:sp>
        <p:nvSpPr>
          <p:cNvPr id="30" name="Shape 30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Dr. Novák Zalán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Euro-Immo Expert Kft.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Haszonbérlet szabályozása</a:t>
            </a:r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 termőföld haszonbérbe adása esetén az alábbi sorrendben előhaszonbérleti jog illeti meg:</a:t>
            </a:r>
          </a:p>
          <a:p>
            <a:pPr indent="0" lvl="0" marL="0" marR="0" rtl="0" algn="just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volt haszonbérlőt, feltéve, hogy a haszonbérlet nem a tulajdonos azonnali hatályú felmondása következtében szűnt meg;</a:t>
            </a:r>
          </a:p>
          <a:p>
            <a:pPr indent="0" lvl="0" marL="0" marR="0" rtl="0" algn="just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helyben lakó szomszédot;</a:t>
            </a:r>
          </a:p>
          <a:p>
            <a:pPr indent="0" lvl="0" marL="0" marR="0" rtl="0" algn="just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helyben lakót.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Termőföld tulajdonszerzésének illetéke</a:t>
            </a:r>
          </a:p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457200" y="2205037"/>
            <a:ext cx="8229600" cy="3921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Termőföld tulajdonjogának, vagyoni értékű jogának öröklése esetén az egyébként járó öröklési illeték felét, ha pedig az örökös a termőföldről szóló törvény szerinti családi gazdálkodó, akkor egynegyedét kell megfizetni.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Termőföld tulajdonszerzésének illetéke</a:t>
            </a:r>
          </a:p>
        </p:txBody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457200" y="1600200"/>
            <a:ext cx="8229600" cy="4852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Illetékmentes a termőföldnek a külön jogszabály alapján a mezőgazdasági és vidékfejlesztési támogatási szerv által kiadott regisztrációs igazolással rendelkező, mezőgazdasági tevékenységet végző magánszemély általi, visszteher ellenében történő megszerzése, feltéve, ha az így vásárolt termőföldet a vásárlástól számítva legalább 5 évig nem idegeníti el, azon vagyoni értékű jogot nem alapít, és egyéni vállalkozóként vagy mezőgazdasági őstermelőként a termőföldet mezőgazdasági célra hasznosítja.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Termőföld bérbeadásának adózása</a:t>
            </a:r>
          </a:p>
        </p:txBody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457200" y="2060575"/>
            <a:ext cx="8229600" cy="40655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Adómentes a termőföld-bérbeadásból származó bevétel, ha a termőföld haszonbérbe adása alapjául szolgáló, határozott időre kötött megállapodás alapján a haszonbérlet időtartama az 5 évet eléri.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250825" y="274637"/>
            <a:ext cx="8435975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Termőföld értékesítésének adózása</a:t>
            </a: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Adómentes a termőföld átruházásából származó jövedelem</a:t>
            </a:r>
          </a:p>
          <a:p>
            <a:pPr indent="0" lvl="0" marL="0" marR="0" rtl="0" algn="just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a)	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összegéből az évi 200 000 forintot meg nem haladó rész, ha a magánszemély összes jövedelme az adóévben a 4 318 000 forintot nem haladja meg, és</a:t>
            </a:r>
          </a:p>
          <a:p>
            <a:pPr indent="0" lvl="0" marL="0" marR="0" rtl="0" algn="just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b)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termőföldet regisztrációs számmal rendelkező olyan magánszemélynek adja el, aki azt egyéni vállalkozóként, mezőgazdasági őstermelőként legalább 5 évig hasznosítja, …</a:t>
            </a:r>
          </a:p>
          <a:p>
            <a:pPr indent="0" lvl="0" marL="0" marR="0" rtl="0" algn="just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c)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 a magánszemély – az </a:t>
            </a: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a)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pont rendelkezésétől függetlenül – a termőföldet regisztrációs számmal rendelkező állattenyésztést folytató olyan magánszemélynek adja el, akinek az általa használt földterülete nem éri el a külön jogszabály szerint számított mértéket (a mérték eléréséig), feltéve, hogy a vevő magánszemély a termőföldet egyéni vállalkozóként, mezőgazdasági őstermelőként legalább 5 évig az állattartó telep takarmánytermelése céljából használja, …. </a:t>
            </a:r>
          </a:p>
          <a:p>
            <a:pPr indent="0" lvl="0" marL="0" marR="0" rtl="0" algn="just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d)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az </a:t>
            </a: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a)–c)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pontban nem említett esetben, ha az átruházás</a:t>
            </a:r>
          </a:p>
          <a:p>
            <a:pPr indent="0" lvl="0" marL="0" marR="0" rtl="0" algn="just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da)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magánszemély részére birtokösszevonási céllal, vagy</a:t>
            </a:r>
          </a:p>
          <a:p>
            <a:pPr indent="0" lvl="0" marL="0" marR="0" rtl="0" algn="just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db)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települési önkormányzat részére külön jogszabályban meghatározott szociális földprogram céljából, vagy</a:t>
            </a:r>
          </a:p>
          <a:p>
            <a:pPr indent="0" lvl="0" marL="0" marR="0" rtl="0" algn="just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dc)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Nemzeti Földalap javára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Legfontosabb jogszabályok</a:t>
            </a:r>
          </a:p>
        </p:txBody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1994. évi LV. törvény a termőföldről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1990. évi XCIII. törvény az illetékekről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1995. évi CXVII. törvény a személyi jövedelemadóról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KÖSZÖNÖM A FIGYELMET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Legfontosabb jogszabályok</a:t>
            </a:r>
          </a:p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457200" y="2349500"/>
            <a:ext cx="8229600" cy="3776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1994. évi LV. törvény a termőföldről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1990. évi XCIII. törvény az illetékekről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1995. évi CXVII. törvény a személyi jövedelemadóról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Termőföld fogalma</a:t>
            </a:r>
          </a:p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457200" y="2349500"/>
            <a:ext cx="8229600" cy="3776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termőföld</a:t>
            </a:r>
            <a:r>
              <a:rPr b="0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az a földrészlet, amelyet a település külterületén az ingatlan-nyilvántartásban szántó, szőlő, gyümölcsös, kert, rét, legelő (gyep), nádas, erdő, fásított terület művelési ágban vagy halastóként tartanak nyilván;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Adásvétel legfontosabb szabályai</a:t>
            </a:r>
          </a:p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457200" y="2133600"/>
            <a:ext cx="8229600" cy="3992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Ajándékozás és csere lehetősége korlátozott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Kivételt képez a törvényes öröklés, elbirtoklás, ráépítés, kisajátítás, kárpótlási célú árverés útján történő tulajdonszerzés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Adásvétel legfontosabb szabályai</a:t>
            </a:r>
          </a:p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Max. 300 hektár, vagy 6000 AK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család kezében max. a település földjeinek negyede, vagy 1000 hektár lehet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Jogi személy, illetve külföldi magánszemély tulajdonjogot nem szerezhet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Tagállami állampolgár kivétele</a:t>
            </a:r>
          </a:p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Belföldi magánszeméllyel azonos módon szerezhet tulajdonjogot, ha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ct val="60714"/>
              <a:buFont typeface="Arial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Önálló vállalkozó mezőgazdasági termelőként kíván tevékenykedni</a:t>
            </a:r>
          </a:p>
          <a:p>
            <a:pPr indent="-285750" lvl="1" marL="74295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ct val="60714"/>
              <a:buFont typeface="Arial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Legalább 3 éve Magyarországon lakik és mezőgazdasági tevékenységet folytat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Elővásárlási jogok</a:t>
            </a:r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Termőföld eladása esetén az alábbi sorrendben elővásárlási jog áll fenn: 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60714"/>
              <a:buFont typeface="Arial"/>
              <a:buChar char="●"/>
            </a:pPr>
            <a:r>
              <a:rPr b="0" i="1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a)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Magyar Államot a Nemzeti Földalapról szóló törvényben foglaltak szerint;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60714"/>
              <a:buFont typeface="Arial"/>
              <a:buChar char="●"/>
            </a:pPr>
            <a:r>
              <a:rPr b="0" i="1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b)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helyben lakó haszonbérlőt, felesbérlőt és részesművelőt;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60714"/>
              <a:buFont typeface="Arial"/>
              <a:buChar char="●"/>
            </a:pPr>
            <a:r>
              <a:rPr b="0" i="1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c)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helyben lakó szomszédot;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60714"/>
              <a:buFont typeface="Arial"/>
              <a:buChar char="●"/>
            </a:pPr>
            <a:r>
              <a:rPr b="0" i="1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d)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helyben lakót;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60714"/>
              <a:buFont typeface="Arial"/>
              <a:buChar char="●"/>
            </a:pPr>
            <a:r>
              <a:rPr b="0" i="1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e)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haszonbérlőt, felesbérlőt és részesművelőt.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Elővásárlási jogok</a:t>
            </a:r>
          </a:p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b="0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b)–e)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pontja szerinti elővásárlási jog nem áll fenn a tulajdonostársak közötti adásvétel esetén.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b="0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b)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és </a:t>
            </a:r>
            <a:r>
              <a:rPr b="0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e)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pontja alapján az elővásárlási jogot akkor lehet gyakorolni, ha a haszonbérleti jogviszony (felesbérlet, részesművelés) legalább három éve fennáll.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Haszonbérlet szabályozása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Belföldi magán- és jogi személy, illetőleg jogi személyiséggel nem rendelkező szervezet — a Magyar Állam, az önkormányzat és a (2) bekezdésben foglaltak kivételével — legfeljebb 300 hektár nagyságú vagy 6000 AK értékű termőföldet vehet haszonbérbe.</a:t>
            </a:r>
          </a:p>
          <a:p>
            <a:pPr indent="0" lvl="0" marL="0" marR="0" rtl="0" algn="just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Gazdasági társaság és szövetkezet legfeljebb 2500 hektár nagyságú vagy 50 000 AK értékű termőföldet haszonbérelhet. E korlátozás szempontjából figyelmen kívül kell hagyni azt a termőföldet, amelyet a szövetkezet a tagjától, illetve a gazdasági társaság a tagjától vagy névre szóló részvénye tulajdonosától, illetve a földalapkezelő szervtől haszonbérel.</a:t>
            </a:r>
          </a:p>
          <a:p>
            <a:pPr indent="0" lvl="0" marL="0" marR="0" rtl="0" algn="just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Külföldi magán- és jogi személy legfeljebb 300 hektár területnagyságú vagy 6000 AK értékű termőföldet vehet haszonbérbe.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